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0" r:id="rId27"/>
    <p:sldId id="278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91" y="2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A73D4229-D556-E944-ADDF-7EEDF5744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28C7C60-6128-B844-BCF9-B3C843F2F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91968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palme/IocPerformance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xtensions" TargetMode="Externa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ploeh.dk/2010/02/03/ServiceLocatorisanAnti-Pattern/" TargetMode="Externa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776151"/>
            <a:ext cx="9144000" cy="7338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Dependency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Injection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F2E264-B4D0-9B42-81FA-FABFABC3EF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nl-BE" dirty="0" err="1">
                <a:solidFill>
                  <a:schemeClr val="bg1"/>
                </a:solidFill>
              </a:rPr>
              <a:t>Traineeship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50553-DDB8-4CCF-BACF-1BD924E0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ASP .NET Core</a:t>
            </a:r>
            <a:endParaRPr lang="en-US" dirty="0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EF6954DE-EF9A-491C-B828-EA4BAC11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1615536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DC3E7-70D9-4078-94FF-089DB32C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8635"/>
            <a:ext cx="10515600" cy="600729"/>
          </a:xfrm>
        </p:spPr>
        <p:txBody>
          <a:bodyPr/>
          <a:lstStyle/>
          <a:p>
            <a:r>
              <a:rPr lang="en-GB" dirty="0"/>
              <a:t>Inversion of control isn’t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6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coupling is bad?	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What does it mean?</a:t>
            </a:r>
          </a:p>
          <a:p>
            <a:r>
              <a:rPr lang="en-GB" dirty="0"/>
              <a:t>	Class / components depending on other classes and components</a:t>
            </a:r>
          </a:p>
          <a:p>
            <a:r>
              <a:rPr lang="en-GB" dirty="0"/>
              <a:t>Limits functionality to a single known implementation</a:t>
            </a:r>
          </a:p>
          <a:p>
            <a:r>
              <a:rPr lang="en-GB" dirty="0"/>
              <a:t>	</a:t>
            </a:r>
            <a:r>
              <a:rPr lang="en-GB" dirty="0">
                <a:sym typeface="Wingdings" panose="05000000000000000000" pitchFamily="2" charset="2"/>
              </a:rPr>
              <a:t> You can’t swap the implementation without breaking the code</a:t>
            </a:r>
          </a:p>
          <a:p>
            <a:r>
              <a:rPr lang="en-GB" dirty="0">
                <a:sym typeface="Wingdings" panose="05000000000000000000" pitchFamily="2" charset="2"/>
              </a:rPr>
              <a:t>Code is not testable</a:t>
            </a:r>
          </a:p>
          <a:p>
            <a:r>
              <a:rPr lang="en-GB" dirty="0">
                <a:sym typeface="Wingdings" panose="05000000000000000000" pitchFamily="2" charset="2"/>
              </a:rPr>
              <a:t>	During a unit test you want to test a piece of the component not the whole flow -&gt; Integration</a:t>
            </a:r>
          </a:p>
          <a:p>
            <a:r>
              <a:rPr lang="en-GB" dirty="0">
                <a:sym typeface="Wingdings" panose="05000000000000000000" pitchFamily="2" charset="2"/>
              </a:rPr>
              <a:t>Agile practices are hard to accomplish</a:t>
            </a:r>
          </a:p>
          <a:p>
            <a:r>
              <a:rPr lang="en-GB" dirty="0">
                <a:sym typeface="Wingdings" panose="05000000000000000000" pitchFamily="2" charset="2"/>
              </a:rPr>
              <a:t>Working with multiple team members on the same feature is hard</a:t>
            </a:r>
          </a:p>
          <a:p>
            <a:r>
              <a:rPr lang="en-GB" dirty="0">
                <a:sym typeface="Wingdings" panose="05000000000000000000" pitchFamily="2" charset="2"/>
              </a:rPr>
              <a:t>It’s bad for your reputation as a developer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7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Write against abstractions instead of concrete implementations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Stop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newing</a:t>
            </a: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 up classes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Note: not talking about models or </a:t>
            </a:r>
            <a:r>
              <a:rPr lang="en-US" sz="16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dto’s</a:t>
            </a:r>
            <a:endParaRPr lang="en-US" sz="16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New is glue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A public contract where the consumer talks to the interface and does not know the actual implementation​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65A2191-E525-43EA-8F57-F46DF70A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550" y="1629369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abstraction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9DCFAA-821C-4DFA-BD7C-D8DDF53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93" y="1495499"/>
            <a:ext cx="4759414" cy="48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DI.Essentials.Coupled</a:t>
            </a:r>
            <a:r>
              <a:rPr lang="en-US" dirty="0"/>
              <a:t>, </a:t>
            </a:r>
            <a:r>
              <a:rPr lang="en-US" dirty="0" err="1"/>
              <a:t>DI.Essentials.Abstraction</a:t>
            </a:r>
            <a:r>
              <a:rPr lang="en-US" dirty="0"/>
              <a:t>, </a:t>
            </a:r>
            <a:r>
              <a:rPr lang="en-US" dirty="0" err="1"/>
              <a:t>DI.Essentials.UnitTests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2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creation (IOC)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Factory pattern​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Service locator​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4" name="Picture 2" descr="Afbeeldingsresultaat voor inversion of control">
            <a:extLst>
              <a:ext uri="{FF2B5EF4-FFF2-40B4-BE49-F238E27FC236}">
                <a16:creationId xmlns:a16="http://schemas.microsoft.com/office/drawing/2014/main" id="{69124D50-9964-45F5-83A2-16ADB8F8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869546"/>
            <a:ext cx="3387012" cy="2789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fbeeldingsresultaat voor inversion of control">
            <a:extLst>
              <a:ext uri="{FF2B5EF4-FFF2-40B4-BE49-F238E27FC236}">
                <a16:creationId xmlns:a16="http://schemas.microsoft.com/office/drawing/2014/main" id="{A43D1AA4-F4C9-41EB-8B1A-B89B4C5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3522114"/>
            <a:ext cx="3387012" cy="23143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095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97908-E427-4046-BC12-4EB2F39A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C7C852-C6CF-4C9C-B0DE-9EC7FAC4034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Lode Kennes</a:t>
            </a:r>
          </a:p>
          <a:p>
            <a:r>
              <a:rPr lang="en-GB" dirty="0"/>
              <a:t>3 years @ Axxes</a:t>
            </a:r>
          </a:p>
          <a:p>
            <a:r>
              <a:rPr lang="en-GB" dirty="0"/>
              <a:t>.NET Developer</a:t>
            </a:r>
          </a:p>
          <a:p>
            <a:r>
              <a:rPr lang="en-GB" dirty="0"/>
              <a:t>Projects at SWF, OTN Systems, </a:t>
            </a:r>
            <a:r>
              <a:rPr lang="en-GB" dirty="0" err="1"/>
              <a:t>Syneton</a:t>
            </a:r>
            <a:endParaRPr lang="en-GB" dirty="0"/>
          </a:p>
          <a:p>
            <a:r>
              <a:rPr lang="en-GB" dirty="0"/>
              <a:t>Integration layer between Axxes apps</a:t>
            </a:r>
          </a:p>
          <a:p>
            <a:r>
              <a:rPr lang="en-GB" dirty="0"/>
              <a:t>Self employed (</a:t>
            </a:r>
            <a:r>
              <a:rPr lang="en-GB" dirty="0" err="1"/>
              <a:t>seconday</a:t>
            </a:r>
            <a:r>
              <a:rPr lang="en-GB" dirty="0"/>
              <a:t> activity)</a:t>
            </a:r>
          </a:p>
          <a:p>
            <a:r>
              <a:rPr lang="en-GB" dirty="0"/>
              <a:t>Ask me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8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to register classes related to an interface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5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Unity,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Ninject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Castle Windsor,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StructureMap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, Microsoft DI</a:t>
            </a:r>
          </a:p>
          <a:p>
            <a:r>
              <a:rPr lang="en-US" dirty="0"/>
              <a:t>Configuration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Spring.net,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Autofac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r>
              <a:rPr lang="en-US" dirty="0"/>
              <a:t>Declarative (with attributes)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MEF</a:t>
            </a:r>
          </a:p>
          <a:p>
            <a:r>
              <a:rPr lang="en-US" dirty="0"/>
              <a:t>Registrations only needs to be done once. Mostly done in some kind of startup file.</a:t>
            </a:r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75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0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container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Recursively resolving dependencies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Constructor injection​ (most common)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Properties injection​ 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Interface injection​ (never used this)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Method injection (most frameworks don’t support this)​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​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PoorMansContainer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6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Ninject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3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Castle Windsor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 source IoC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IoC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</p:txBody>
      </p:sp>
    </p:spTree>
    <p:extLst>
      <p:ext uri="{BB962C8B-B14F-4D97-AF65-F5344CB8AC3E}">
        <p14:creationId xmlns:p14="http://schemas.microsoft.com/office/powerpoint/2010/main" val="1843856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Autofac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Open-source IoC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1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20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205322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9B5DC09-DDE0-42C1-9554-E7CE1D22A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939634"/>
            <a:ext cx="10515600" cy="1357296"/>
          </a:xfrm>
        </p:spPr>
        <p:txBody>
          <a:bodyPr/>
          <a:lstStyle/>
          <a:p>
            <a:r>
              <a:rPr lang="en-GB" dirty="0"/>
              <a:t>Focus on?</a:t>
            </a:r>
          </a:p>
          <a:p>
            <a:r>
              <a:rPr lang="en-GB" dirty="0"/>
              <a:t>Familiarity with .NET landscape?</a:t>
            </a:r>
          </a:p>
          <a:p>
            <a:r>
              <a:rPr lang="en-GB" dirty="0"/>
              <a:t>Experienced with IOC?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A91881-739B-4023-8D0C-7D9C8E5A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1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Size and licensing?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4C807-2879-497F-8F34-411F3B46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9" y="2367055"/>
            <a:ext cx="9593082" cy="29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1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Registration/configuration flavor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C126C9-DF8B-4774-B61E-CE1B42E8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2268165"/>
            <a:ext cx="11065199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DD4165-E4C9-4459-A253-DC65563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14" y="1366660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9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Which container?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2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232841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Resolved instance kept until parent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Shared instance​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Resolve request returns the same instance until container goes away​</a:t>
            </a:r>
          </a:p>
          <a:p>
            <a:pPr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Be careful with threads​</a:t>
            </a:r>
          </a:p>
          <a:p>
            <a:pPr fontAlgn="base"/>
            <a:r>
              <a:rPr lang="en-US" dirty="0"/>
              <a:t>Scoped</a:t>
            </a:r>
          </a:p>
          <a:p>
            <a:pPr marL="457200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Every http request</a:t>
            </a:r>
          </a:p>
          <a:p>
            <a:pPr marL="457200" lvl="1" fontAlgn="base"/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DbContext</a:t>
            </a: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9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How are objects coming from a container disposed?</a:t>
            </a:r>
          </a:p>
          <a:p>
            <a:pPr fontAlgn="base"/>
            <a:r>
              <a:rPr lang="en-US" dirty="0"/>
              <a:t>In a regular program the instance is garbage collected when out of scope </a:t>
            </a:r>
          </a:p>
          <a:p>
            <a:pPr fontAlgn="base"/>
            <a:r>
              <a:rPr lang="en-US" dirty="0"/>
              <a:t>In general the rule is only call Dispose() on object you are the owner</a:t>
            </a:r>
          </a:p>
          <a:p>
            <a:pPr marL="742315" lvl="1" fontAlgn="base"/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Objects you </a:t>
            </a:r>
            <a:r>
              <a:rPr lang="en-US" sz="1800" dirty="0" err="1">
                <a:solidFill>
                  <a:schemeClr val="bg1"/>
                </a:solidFill>
                <a:latin typeface="Objektiv Mk1 Thin" panose="020B0302020204020203" pitchFamily="34" charset="77"/>
              </a:rPr>
              <a:t>newed</a:t>
            </a:r>
            <a:endParaRPr lang="en-US" sz="1800" dirty="0">
              <a:solidFill>
                <a:schemeClr val="bg1"/>
              </a:solidFill>
              <a:latin typeface="Objektiv Mk1 Thin" panose="020B0302020204020203" pitchFamily="34" charset="77"/>
            </a:endParaRPr>
          </a:p>
          <a:p>
            <a:pPr fontAlgn="base"/>
            <a:r>
              <a:rPr lang="en-US" dirty="0"/>
              <a:t>You can not assume you are the only consumer of the object</a:t>
            </a:r>
          </a:p>
          <a:p>
            <a:pPr marL="342265" fontAlgn="base"/>
            <a:r>
              <a:rPr lang="en-US" dirty="0"/>
              <a:t>IoC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fontAlgn="base"/>
            <a:r>
              <a:rPr lang="en-US" dirty="0"/>
              <a:t>Or you can tell the container when to dispose by defining a scope if it is supported by the container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6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13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When your application grows the bootstrap code for DI also grows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	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Packing similar services together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Optional application futures (Plugin style)</a:t>
            </a:r>
          </a:p>
          <a:p>
            <a:pPr marL="457188" lvl="2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/>
                </a:solidFill>
                <a:latin typeface="Objektiv Mk1 Thin" panose="020B0302020204020203" pitchFamily="34" charset="77"/>
              </a:rPr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  <a:p>
            <a:pPr marL="0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0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>
              <a:lnSpc>
                <a:spcPct val="10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Objektiv Mk1 Thin" panose="020B0302020204020203" pitchFamily="34" charset="77"/>
              </a:rPr>
              <a:t>What I don’t like here is scattering the DI containers code around in your code​</a:t>
            </a:r>
          </a:p>
          <a:p>
            <a:pPr marL="342265" fontAlgn="base"/>
            <a:r>
              <a:rPr lang="en-US" dirty="0"/>
              <a:t>The constructor with the most parameters ​ -&gt; greedy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6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</a:t>
            </a:r>
          </a:p>
          <a:p>
            <a:pPr fontAlgn="base"/>
            <a:r>
              <a:rPr lang="en-US" dirty="0"/>
              <a:t>Useful when your class is created at a certain moment in time by something else</a:t>
            </a:r>
          </a:p>
          <a:p>
            <a:pPr fontAlgn="base"/>
            <a:r>
              <a:rPr lang="en-US" dirty="0"/>
              <a:t>Remember! Only property injection is possible here, no construction injection</a:t>
            </a:r>
          </a:p>
        </p:txBody>
      </p:sp>
    </p:spTree>
    <p:extLst>
      <p:ext uri="{BB962C8B-B14F-4D97-AF65-F5344CB8AC3E}">
        <p14:creationId xmlns:p14="http://schemas.microsoft.com/office/powerpoint/2010/main" val="172913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E15A3-EC85-4B45-ABA0-1C756B5F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B879E-A554-4FA4-9F79-8F6C139AC2A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Just ask questions!</a:t>
            </a:r>
          </a:p>
          <a:p>
            <a:r>
              <a:rPr lang="en-GB" dirty="0"/>
              <a:t>Part 1: 8.30 – 12.00</a:t>
            </a:r>
          </a:p>
          <a:p>
            <a:r>
              <a:rPr lang="en-GB" dirty="0"/>
              <a:t>Part 2: 13.00-17.00</a:t>
            </a:r>
          </a:p>
          <a:p>
            <a:r>
              <a:rPr lang="en-GB" dirty="0"/>
              <a:t>Break in between? Just ask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Demo’s and slides on Bitbucket</a:t>
            </a:r>
          </a:p>
          <a:p>
            <a:r>
              <a:rPr lang="en-GB" dirty="0">
                <a:sym typeface="Wingdings" panose="05000000000000000000" pitchFamily="2" charset="2"/>
              </a:rPr>
              <a:t>Demo’s prepared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VS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.NET 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.NET 4.8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8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B67C88-0564-41B5-8FBC-2DB08F44EC7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A4B143C-24D6-4E4C-945E-F734F3A2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BA40A40-9A31-4679-93BF-82FABDEC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03" y="120886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5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ASP .NET Core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https://github.com/dotnet/extensions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58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</p:spTree>
    <p:extLst>
      <p:ext uri="{BB962C8B-B14F-4D97-AF65-F5344CB8AC3E}">
        <p14:creationId xmlns:p14="http://schemas.microsoft.com/office/powerpoint/2010/main" val="1312181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bs.twimg.com/media/DD92JvdXsAEKEk9.jpg:large">
            <a:extLst>
              <a:ext uri="{FF2B5EF4-FFF2-40B4-BE49-F238E27FC236}">
                <a16:creationId xmlns:a16="http://schemas.microsoft.com/office/drawing/2014/main" id="{1586EF86-4634-4F6D-827B-6325E282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78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59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Only one registry -&gt; pay attention with concurrency​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6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Seemann’s book and blogpost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http://blog.ploeh.dk/2010/02/03/ServiceLocatorisanAnti-Pattern/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2433190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</p:spTree>
    <p:extLst>
      <p:ext uri="{BB962C8B-B14F-4D97-AF65-F5344CB8AC3E}">
        <p14:creationId xmlns:p14="http://schemas.microsoft.com/office/powerpoint/2010/main" val="3118617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factory itself​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29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6372C91-CBD5-4751-A228-A0453D2D8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FastFoodFactory</a:t>
            </a:r>
            <a:r>
              <a:rPr lang="en-US" dirty="0"/>
              <a:t> &amp; </a:t>
            </a:r>
            <a:r>
              <a:rPr lang="en-US" dirty="0" err="1"/>
              <a:t>OrganicFoodFactory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Make Test work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6C2CB2-E118-4ECF-9AD0-411D0CAE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factory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08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most part, all accomplish the same thing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74980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29514C7-903D-4294-8ED1-541F3C34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Dependency inversion principle</a:t>
            </a:r>
          </a:p>
          <a:p>
            <a:r>
              <a:rPr lang="en-GB" dirty="0"/>
              <a:t>High level modules should not depend on low level modules</a:t>
            </a:r>
          </a:p>
          <a:p>
            <a:r>
              <a:rPr lang="en-GB" dirty="0"/>
              <a:t>Modules should depend on abstractions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014BE23-63FB-493B-A73D-EDBA10E1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</a:t>
            </a:r>
            <a:r>
              <a:rPr lang="en-GB" dirty="0">
                <a:solidFill>
                  <a:srgbClr val="E9531D"/>
                </a:solidFill>
              </a:rPr>
              <a:t>D</a:t>
            </a:r>
            <a:endParaRPr lang="en-US" dirty="0">
              <a:solidFill>
                <a:srgbClr val="E95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51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88491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70BA9F8-CBAD-4982-B5A9-686127B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4A775F-CB46-4F77-BCA3-5B6E7152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51" y="172085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78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47A17BC3-D66D-42BA-884B-2CDD0B63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76" y="1321887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Utility projects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scattered all over the application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13616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015412" cy="438665"/>
          </a:xfrm>
        </p:spPr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3113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Publisher is a </a:t>
            </a:r>
            <a:r>
              <a:rPr lang="nl-BE" dirty="0" err="1">
                <a:solidFill>
                  <a:schemeClr val="bg1"/>
                </a:solidFill>
              </a:rPr>
              <a:t>developer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lot's</a:t>
            </a:r>
            <a:r>
              <a:rPr lang="nl-BE" dirty="0">
                <a:solidFill>
                  <a:schemeClr val="bg1"/>
                </a:solidFill>
              </a:rPr>
              <a:t> of </a:t>
            </a:r>
            <a:r>
              <a:rPr lang="nl-BE" dirty="0" err="1">
                <a:solidFill>
                  <a:schemeClr val="bg1"/>
                </a:solidFill>
              </a:rPr>
              <a:t>experience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much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responsability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for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developers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Best approach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Problems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get </a:t>
            </a:r>
            <a:r>
              <a:rPr lang="nl-BE" dirty="0" err="1">
                <a:solidFill>
                  <a:schemeClr val="bg1"/>
                </a:solidFill>
              </a:rPr>
              <a:t>it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work</a:t>
            </a:r>
            <a:r>
              <a:rPr lang="nl-BE" dirty="0">
                <a:solidFill>
                  <a:schemeClr val="bg1"/>
                </a:solidFill>
              </a:rPr>
              <a:t>(</a:t>
            </a:r>
            <a:r>
              <a:rPr lang="nl-BE" dirty="0" err="1">
                <a:solidFill>
                  <a:schemeClr val="bg1"/>
                </a:solidFill>
              </a:rPr>
              <a:t>installation</a:t>
            </a:r>
            <a:r>
              <a:rPr lang="nl-BE" dirty="0">
                <a:solidFill>
                  <a:schemeClr val="bg1"/>
                </a:solidFill>
              </a:rPr>
              <a:t>, </a:t>
            </a:r>
            <a:r>
              <a:rPr lang="nl-BE" dirty="0" err="1">
                <a:solidFill>
                  <a:schemeClr val="bg1"/>
                </a:solidFill>
              </a:rPr>
              <a:t>errors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recipe</a:t>
            </a:r>
            <a:r>
              <a:rPr lang="nl-BE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Developers </a:t>
            </a:r>
            <a:r>
              <a:rPr lang="nl-BE" dirty="0" err="1">
                <a:solidFill>
                  <a:schemeClr val="bg1"/>
                </a:solidFill>
              </a:rPr>
              <a:t>can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still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decide</a:t>
            </a:r>
            <a:r>
              <a:rPr lang="nl-BE" dirty="0">
                <a:solidFill>
                  <a:schemeClr val="bg1"/>
                </a:solidFill>
              </a:rPr>
              <a:t> 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 put logic in 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 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70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>
                <a:solidFill>
                  <a:schemeClr val="bg1"/>
                </a:solidFill>
              </a:rPr>
              <a:t>How are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linked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each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other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pPr lvl="1" fontAlgn="base"/>
            <a:r>
              <a:rPr lang="nl-BE" dirty="0" err="1">
                <a:solidFill>
                  <a:schemeClr val="bg1"/>
                </a:solidFill>
              </a:rPr>
              <a:t>Which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things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belong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together</a:t>
            </a:r>
            <a:r>
              <a:rPr lang="nl-B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29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0415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4" y="692061"/>
            <a:ext cx="8829531" cy="438665"/>
          </a:xfrm>
        </p:spPr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A629892-09B0-4E10-82C5-4FB387F4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4" y="1269904"/>
            <a:ext cx="6431252" cy="46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9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00F6-7A6C-4F21-A3DF-93393B49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for today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9EC21B-015F-4AE7-9500-0D4D414D7D9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/>
              <a:t>Dependencies and coupling</a:t>
            </a:r>
          </a:p>
          <a:p>
            <a:r>
              <a:rPr lang="en-GB" dirty="0"/>
              <a:t>DI principles + IOC containers</a:t>
            </a:r>
          </a:p>
          <a:p>
            <a:r>
              <a:rPr lang="en-GB" dirty="0"/>
              <a:t>Service locators</a:t>
            </a:r>
          </a:p>
          <a:p>
            <a:r>
              <a:rPr lang="en-GB" dirty="0"/>
              <a:t>Other techniques for object creation</a:t>
            </a:r>
          </a:p>
          <a:p>
            <a:r>
              <a:rPr lang="en-GB" dirty="0"/>
              <a:t>Architectural styles built around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2303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 business 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layer</a:t>
            </a:r>
            <a:endParaRPr lang="nl-BE" dirty="0"/>
          </a:p>
          <a:p>
            <a:pPr fontAlgn="base"/>
            <a:r>
              <a:rPr lang="nl-BE" dirty="0"/>
              <a:t>Easy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08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1859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http://jeffreypalermo.com/blog/the-onion-architecture-part-1/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http://jeffreypalermo.com/blog/the-onion-architecture-part-2/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http://jeffreypalermo.com/blog/the-onion-architecture-part-3/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http://jeffreypalermo.com/blog/onion-architecture-part-4-after-four-years/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415139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16D3B-CC86-4EF1-AA2B-84C79D89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73" y="624460"/>
            <a:ext cx="7948453" cy="56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3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35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​, </a:t>
            </a:r>
            <a:r>
              <a:rPr lang="en-US" dirty="0" err="1"/>
              <a:t>gRPC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499869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50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27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001C172F-15A7-4194-B5E9-A6B2971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12" b="10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03416B35-0663-4692-A2CE-FE6DECC43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850571" y="1357981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0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poetry reader</a:t>
            </a:r>
          </a:p>
        </p:txBody>
      </p:sp>
    </p:spTree>
    <p:extLst>
      <p:ext uri="{BB962C8B-B14F-4D97-AF65-F5344CB8AC3E}">
        <p14:creationId xmlns:p14="http://schemas.microsoft.com/office/powerpoint/2010/main" val="2959636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4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5024-22C0-48C7-AD2B-9D77626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18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 dirty="0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099656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D047-C48E-473F-9FAD-EFB97F05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6547650" cy="438665"/>
          </a:xfrm>
        </p:spPr>
        <p:txBody>
          <a:bodyPr/>
          <a:lstStyle/>
          <a:p>
            <a:r>
              <a:rPr lang="en-US" dirty="0"/>
              <a:t>Learning journey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AD5C0A-DA96-41A7-B354-8ABC98466EC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265" indent="-342265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https://www.youtube.com/user/IAmTimCorey/videos</a:t>
            </a:r>
            <a:r>
              <a:rPr lang="en-US" dirty="0"/>
              <a:t> (</a:t>
            </a:r>
            <a:r>
              <a:rPr lang="en-US" dirty="0" err="1"/>
              <a:t>IAmTimCore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https://www.pluralsight.com/courses/inversion-of-control</a:t>
            </a:r>
            <a:r>
              <a:rPr lang="en-US" dirty="0"/>
              <a:t> (</a:t>
            </a:r>
            <a:r>
              <a:rPr lang="en-US" dirty="0" err="1"/>
              <a:t>PluralSight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https://channel9.msdn.com/Shows/Visual-Studio-Toolbox/Dependency-Injection</a:t>
            </a:r>
            <a:r>
              <a:rPr lang="en-US" dirty="0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https://www.youtube.com/watch?v=th4AgBcrEHA</a:t>
            </a:r>
            <a:r>
              <a:rPr lang="en-US" dirty="0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https://dzone.com/articles/hexagonal-architecture-is-powerful</a:t>
            </a:r>
            <a:r>
              <a:rPr lang="en-US" dirty="0"/>
              <a:t> (</a:t>
            </a:r>
            <a:r>
              <a:rPr lang="en-US" dirty="0" err="1"/>
              <a:t>Dzone</a:t>
            </a:r>
            <a:r>
              <a:rPr lang="en-US" dirty="0"/>
              <a:t>)</a:t>
            </a:r>
          </a:p>
          <a:p>
            <a:pPr marL="342265" indent="-342265"/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https://jeffreypalermo.com/2008/07/the-onion-architecture-part-1/</a:t>
            </a:r>
            <a:r>
              <a:rPr lang="en-US" dirty="0"/>
              <a:t> (Jeffrey Palermo)</a:t>
            </a:r>
          </a:p>
          <a:p>
            <a:pPr marL="342265" indent="-342265"/>
            <a:r>
              <a:rPr lang="en-US" sz="19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https://youtu.be/IAcxetnsiCQ</a:t>
            </a:r>
            <a:r>
              <a:rPr lang="en-US" sz="1900" dirty="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5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405B22-3D55-4989-95FB-42783CEE5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1298717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0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1FAE8-8948-41E6-8D9F-C72B97A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App models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54CD38-0842-4D49-BC02-786745056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1407409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59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4" ma:contentTypeDescription="Create a new document." ma:contentTypeScope="" ma:versionID="9bf20fae74b8fa4b078751662a08a33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caa38d4bac36a126df88bcd0981d7651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DDF77-42A0-4CA7-95CB-846A47F35EE3}">
  <ds:schemaRefs>
    <ds:schemaRef ds:uri="http://schemas.microsoft.com/office/2006/metadata/properties"/>
    <ds:schemaRef ds:uri="http://schemas.microsoft.com/office/infopath/2007/PartnerControls"/>
    <ds:schemaRef ds:uri="51ae2220-a131-4b86-976a-ffb99d33527b"/>
  </ds:schemaRefs>
</ds:datastoreItem>
</file>

<file path=customXml/itemProps2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18E09A-4F9D-4388-B348-E9D30D9B12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Axxes-PPT-Sjabloon-16.9 (1)</Template>
  <TotalTime>55</TotalTime>
  <Words>2451</Words>
  <Application>Microsoft Office PowerPoint</Application>
  <PresentationFormat>Breedbeeld</PresentationFormat>
  <Paragraphs>364</Paragraphs>
  <Slides>74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Objektiv Mk1</vt:lpstr>
      <vt:lpstr>Objektiv Mk1 Light</vt:lpstr>
      <vt:lpstr>Objektiv Mk1 Medium</vt:lpstr>
      <vt:lpstr>Objektiv Mk1 Thin</vt:lpstr>
      <vt:lpstr>Kantoorthema</vt:lpstr>
      <vt:lpstr>Dependency Injection</vt:lpstr>
      <vt:lpstr>Who am I?</vt:lpstr>
      <vt:lpstr>Who are you?</vt:lpstr>
      <vt:lpstr>Practical</vt:lpstr>
      <vt:lpstr>SOLID</vt:lpstr>
      <vt:lpstr>Agenda for today</vt:lpstr>
      <vt:lpstr>.NET App models</vt:lpstr>
      <vt:lpstr>.NET App models</vt:lpstr>
      <vt:lpstr>.NET App models</vt:lpstr>
      <vt:lpstr>ASP .NET Core</vt:lpstr>
      <vt:lpstr>Inversion of control isn’t hard</vt:lpstr>
      <vt:lpstr>Why coupling is bad? </vt:lpstr>
      <vt:lpstr>Embrace abstraction</vt:lpstr>
      <vt:lpstr>Embrace abstraction</vt:lpstr>
      <vt:lpstr>Remember this</vt:lpstr>
      <vt:lpstr>Embrace abstraction</vt:lpstr>
      <vt:lpstr>Embrace abstraction</vt:lpstr>
      <vt:lpstr>Demo DI.Essentials.Coupled, DI.Essentials.Abstraction, DI.Essentials.UnitTests</vt:lpstr>
      <vt:lpstr>Object creation (IOC)</vt:lpstr>
      <vt:lpstr>DI container</vt:lpstr>
      <vt:lpstr>DI container</vt:lpstr>
      <vt:lpstr>DI container</vt:lpstr>
      <vt:lpstr>DI container</vt:lpstr>
      <vt:lpstr>Demo PoorMansContainer</vt:lpstr>
      <vt:lpstr>Ninject</vt:lpstr>
      <vt:lpstr>Castle Windsor</vt:lpstr>
      <vt:lpstr>Autofac</vt:lpstr>
      <vt:lpstr>Microsoft Dependency Injection</vt:lpstr>
      <vt:lpstr>Demo DI.Containers.*</vt:lpstr>
      <vt:lpstr>Which container?</vt:lpstr>
      <vt:lpstr>Which container?</vt:lpstr>
      <vt:lpstr>Benchmarks</vt:lpstr>
      <vt:lpstr>Which container?</vt:lpstr>
      <vt:lpstr>Instance lifetime</vt:lpstr>
      <vt:lpstr>Instance lifetime</vt:lpstr>
      <vt:lpstr>Instance lifetime</vt:lpstr>
      <vt:lpstr>Modules</vt:lpstr>
      <vt:lpstr>Multiple constructors</vt:lpstr>
      <vt:lpstr>Post-construction resolve</vt:lpstr>
      <vt:lpstr>PowerPoint-presentatie</vt:lpstr>
      <vt:lpstr>ASP .NET Core</vt:lpstr>
      <vt:lpstr>Demo ASP Net Core DI</vt:lpstr>
      <vt:lpstr>PowerPoint-presentatie</vt:lpstr>
      <vt:lpstr>Service locator</vt:lpstr>
      <vt:lpstr>Service locator anti-pattern</vt:lpstr>
      <vt:lpstr>Demo service locator</vt:lpstr>
      <vt:lpstr>Factory pattern</vt:lpstr>
      <vt:lpstr>Demo factory pattern</vt:lpstr>
      <vt:lpstr>Conclusion</vt:lpstr>
      <vt:lpstr>The problem</vt:lpstr>
      <vt:lpstr>PowerPoint-presentatie</vt:lpstr>
      <vt:lpstr>PowerPoint-presentatie</vt:lpstr>
      <vt:lpstr>PowerPoint-presentatie</vt:lpstr>
      <vt:lpstr>Because</vt:lpstr>
      <vt:lpstr>A good solution</vt:lpstr>
      <vt:lpstr>Companies try to solve this in different ways</vt:lpstr>
      <vt:lpstr>Architectural patterns</vt:lpstr>
      <vt:lpstr>3-tier architecture</vt:lpstr>
      <vt:lpstr>First answer on cohesion and coupling: 3 layered architecture</vt:lpstr>
      <vt:lpstr>3 layered architecture</vt:lpstr>
      <vt:lpstr>3 layered architecture</vt:lpstr>
      <vt:lpstr>Onion architecture</vt:lpstr>
      <vt:lpstr>Onion architecture</vt:lpstr>
      <vt:lpstr>PowerPoint-presentatie</vt:lpstr>
      <vt:lpstr>Onion architecture</vt:lpstr>
      <vt:lpstr>Onion architecture</vt:lpstr>
      <vt:lpstr>Onion architecture</vt:lpstr>
      <vt:lpstr>Onion architecture</vt:lpstr>
      <vt:lpstr>PowerPoint-presentatie</vt:lpstr>
      <vt:lpstr>Demo poetry reader</vt:lpstr>
      <vt:lpstr>Onion architecture</vt:lpstr>
      <vt:lpstr>Excercises</vt:lpstr>
      <vt:lpstr>Conclusion</vt:lpstr>
      <vt:lpstr>Learning journey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</dc:title>
  <dc:creator>Lode Kennes</dc:creator>
  <cp:lastModifiedBy>Lode Kennes</cp:lastModifiedBy>
  <cp:revision>1</cp:revision>
  <dcterms:created xsi:type="dcterms:W3CDTF">2021-08-25T19:34:48Z</dcterms:created>
  <dcterms:modified xsi:type="dcterms:W3CDTF">2021-08-25T20:30:44Z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